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2" r:id="rId3"/>
    <p:sldId id="257" r:id="rId4"/>
    <p:sldId id="258" r:id="rId5"/>
    <p:sldId id="260" r:id="rId6"/>
    <p:sldId id="262" r:id="rId7"/>
    <p:sldId id="263" r:id="rId8"/>
    <p:sldId id="259" r:id="rId9"/>
    <p:sldId id="265" r:id="rId10"/>
    <p:sldId id="266" r:id="rId11"/>
    <p:sldId id="267" r:id="rId12"/>
    <p:sldId id="269" r:id="rId13"/>
    <p:sldId id="270" r:id="rId14"/>
    <p:sldId id="273" r:id="rId15"/>
    <p:sldId id="274" r:id="rId16"/>
    <p:sldId id="275" r:id="rId17"/>
    <p:sldId id="276" r:id="rId18"/>
    <p:sldId id="278" r:id="rId19"/>
    <p:sldId id="280" r:id="rId20"/>
    <p:sldId id="277" r:id="rId21"/>
    <p:sldId id="281" r:id="rId22"/>
    <p:sldId id="282" r:id="rId23"/>
    <p:sldId id="283" r:id="rId24"/>
    <p:sldId id="287" r:id="rId25"/>
    <p:sldId id="289" r:id="rId26"/>
    <p:sldId id="28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38" autoAdjust="0"/>
    <p:restoredTop sz="94660"/>
  </p:normalViewPr>
  <p:slideViewPr>
    <p:cSldViewPr snapToGrid="0">
      <p:cViewPr>
        <p:scale>
          <a:sx n="131" d="100"/>
          <a:sy n="131" d="100"/>
        </p:scale>
        <p:origin x="4416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84934-E415-4076-8DB2-BCF375D13824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7A619-7D4E-47CB-8870-56F20CBAC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951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49F14-F375-481D-A57E-D15085263AF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4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CHES </a:t>
            </a:r>
            <a:r>
              <a:rPr lang="de-DE" dirty="0" err="1" smtClean="0"/>
              <a:t>Buffer</a:t>
            </a:r>
            <a:r>
              <a:rPr lang="de-DE" dirty="0" smtClean="0"/>
              <a:t> pH 10 50mM, 10uM Splint 1 &amp;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49F14-F375-481D-A57E-D15085263AF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01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0BC-4AD4-4448-9286-276B8FB36E80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86C9-933B-4FD8-BE8B-4FE5E1E1F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126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0BC-4AD4-4448-9286-276B8FB36E80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86C9-933B-4FD8-BE8B-4FE5E1E1F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67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0BC-4AD4-4448-9286-276B8FB36E80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86C9-933B-4FD8-BE8B-4FE5E1E1F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893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0BC-4AD4-4448-9286-276B8FB36E80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86C9-933B-4FD8-BE8B-4FE5E1E1F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758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0BC-4AD4-4448-9286-276B8FB36E80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86C9-933B-4FD8-BE8B-4FE5E1E1F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33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0BC-4AD4-4448-9286-276B8FB36E80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86C9-933B-4FD8-BE8B-4FE5E1E1F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440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0BC-4AD4-4448-9286-276B8FB36E80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86C9-933B-4FD8-BE8B-4FE5E1E1F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6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0BC-4AD4-4448-9286-276B8FB36E80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86C9-933B-4FD8-BE8B-4FE5E1E1F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731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0BC-4AD4-4448-9286-276B8FB36E80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86C9-933B-4FD8-BE8B-4FE5E1E1F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147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0BC-4AD4-4448-9286-276B8FB36E80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86C9-933B-4FD8-BE8B-4FE5E1E1F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64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0BC-4AD4-4448-9286-276B8FB36E80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86C9-933B-4FD8-BE8B-4FE5E1E1F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31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6A0BC-4AD4-4448-9286-276B8FB36E80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386C9-933B-4FD8-BE8B-4FE5E1E1F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565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8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7731"/>
            <a:ext cx="4809565" cy="5499231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Chiral selection by Polymerization with 2’,3’- cyclic nucleotides</a:t>
            </a: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541540" y="677730"/>
            <a:ext cx="4809565" cy="5499231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Ligation of 2’,3’- cyclic phosphate containing oligonucleotides</a:t>
            </a:r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630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Chiral selection by polymerization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3512" r="554"/>
          <a:stretch/>
        </p:blipFill>
        <p:spPr>
          <a:xfrm>
            <a:off x="398034" y="1690688"/>
            <a:ext cx="4830183" cy="40563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838" y="1690688"/>
            <a:ext cx="4717326" cy="4025264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43032" y="86061"/>
            <a:ext cx="12091595" cy="6680499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56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by HPLC-MS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8817" y="1690688"/>
            <a:ext cx="8953453" cy="4351338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43032" y="86061"/>
            <a:ext cx="12091595" cy="6680499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63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Chiral selection by polymerization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90688"/>
            <a:ext cx="6300998" cy="43513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230"/>
          <a:stretch/>
        </p:blipFill>
        <p:spPr>
          <a:xfrm>
            <a:off x="5959736" y="1594528"/>
            <a:ext cx="6232264" cy="4447498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43032" y="86061"/>
            <a:ext cx="12091595" cy="6680499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36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620" y="1976233"/>
            <a:ext cx="8204498" cy="4537234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smtClean="0"/>
              <a:t>Chiral selection by polymerization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43032" y="86061"/>
            <a:ext cx="12091595" cy="6680499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2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7731"/>
            <a:ext cx="4809565" cy="5499231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Chiral selection by Polymerization with 2’,3’- cyclic nucleotides</a:t>
            </a:r>
            <a:endParaRPr lang="en-GB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541540" y="677730"/>
            <a:ext cx="4809565" cy="5499231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Ligation of 2’,3’- cyclic phosphate containing oligonucleotides</a:t>
            </a:r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492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0520" y="85064"/>
            <a:ext cx="12027049" cy="6680498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41" y="367855"/>
            <a:ext cx="10832650" cy="2719590"/>
          </a:xfrm>
          <a:prstGeom prst="rect">
            <a:avLst/>
          </a:prstGeom>
        </p:spPr>
      </p:pic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3512" r="554"/>
          <a:stretch/>
        </p:blipFill>
        <p:spPr>
          <a:xfrm>
            <a:off x="947287" y="3262850"/>
            <a:ext cx="3860770" cy="324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61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0520" y="85064"/>
            <a:ext cx="12027049" cy="6680498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41" y="367855"/>
            <a:ext cx="10832650" cy="2719590"/>
          </a:xfrm>
          <a:prstGeom prst="rect">
            <a:avLst/>
          </a:prstGeom>
        </p:spPr>
      </p:pic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3512" r="554"/>
          <a:stretch/>
        </p:blipFill>
        <p:spPr>
          <a:xfrm>
            <a:off x="947287" y="3262850"/>
            <a:ext cx="3860770" cy="3242242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6178475" y="268940"/>
            <a:ext cx="5665694" cy="29939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025205" y="2478474"/>
            <a:ext cx="5099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Ligation!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5824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US" dirty="0" smtClean="0"/>
              <a:t>Ligation: Analysis by HPLC and PAGE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904" y="1825625"/>
            <a:ext cx="3628192" cy="4351338"/>
          </a:xfrm>
        </p:spPr>
      </p:pic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DNA/RNA –</a:t>
            </a:r>
            <a:r>
              <a:rPr lang="en-US" dirty="0" err="1" smtClean="0"/>
              <a:t>ve</a:t>
            </a:r>
            <a:r>
              <a:rPr lang="en-US" dirty="0" smtClean="0"/>
              <a:t> charge</a:t>
            </a:r>
          </a:p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056" y="1586753"/>
            <a:ext cx="4019268" cy="3275704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90520" y="85064"/>
            <a:ext cx="12027049" cy="6680498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511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US" dirty="0" smtClean="0"/>
              <a:t>Ligation: Alkaline condition and low temperature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4" b="31198"/>
          <a:stretch/>
        </p:blipFill>
        <p:spPr>
          <a:xfrm>
            <a:off x="625747" y="1376978"/>
            <a:ext cx="4642166" cy="4893365"/>
          </a:xfrm>
        </p:spPr>
      </p:pic>
      <p:grpSp>
        <p:nvGrpSpPr>
          <p:cNvPr id="22" name="Group 21"/>
          <p:cNvGrpSpPr/>
          <p:nvPr/>
        </p:nvGrpSpPr>
        <p:grpSpPr>
          <a:xfrm>
            <a:off x="6423055" y="1918633"/>
            <a:ext cx="4679890" cy="4123764"/>
            <a:chOff x="6345202" y="191521"/>
            <a:chExt cx="5315791" cy="5268306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5202" y="1149178"/>
              <a:ext cx="4742362" cy="431064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8554986" y="595009"/>
                  <a:ext cx="988860" cy="61375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DE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DE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54986" y="595009"/>
                  <a:ext cx="988860" cy="61375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TextBox 24"/>
            <p:cNvSpPr txBox="1"/>
            <p:nvPr/>
          </p:nvSpPr>
          <p:spPr>
            <a:xfrm>
              <a:off x="9097531" y="595181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555555"/>
                  </a:solidFill>
                </a:rPr>
                <a:t>ab</a:t>
              </a:r>
              <a:endParaRPr lang="en-US" b="1" dirty="0">
                <a:solidFill>
                  <a:srgbClr val="555555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097531" y="925594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EB98B"/>
                  </a:solidFill>
                </a:rPr>
                <a:t>a-P</a:t>
              </a:r>
              <a:endParaRPr lang="en-US" b="1" dirty="0">
                <a:solidFill>
                  <a:srgbClr val="FEB98B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069550" y="191521"/>
              <a:ext cx="4137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Selectivity for the ligation reaction </a:t>
              </a:r>
              <a:endParaRPr lang="en-US" b="1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7185454" y="3143620"/>
              <a:ext cx="3372430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941136" y="2835369"/>
              <a:ext cx="1603953" cy="212242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1207023" y="247385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555555"/>
                  </a:solidFill>
                </a:rPr>
                <a:t>ab</a:t>
              </a:r>
              <a:endParaRPr lang="en-US" b="1" dirty="0">
                <a:solidFill>
                  <a:srgbClr val="555555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763407" y="2493648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EB98B"/>
                  </a:solidFill>
                </a:rPr>
                <a:t>a-P</a:t>
              </a:r>
              <a:endParaRPr lang="en-US" b="1" dirty="0">
                <a:solidFill>
                  <a:srgbClr val="FEB98B"/>
                </a:solidFill>
              </a:endParaRPr>
            </a:p>
          </p:txBody>
        </p:sp>
      </p:grpSp>
      <p:sp>
        <p:nvSpPr>
          <p:cNvPr id="33" name="Title 1"/>
          <p:cNvSpPr txBox="1">
            <a:spLocks/>
          </p:cNvSpPr>
          <p:nvPr/>
        </p:nvSpPr>
        <p:spPr>
          <a:xfrm>
            <a:off x="90520" y="85064"/>
            <a:ext cx="12027049" cy="6680498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60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08646" y="3723161"/>
            <a:ext cx="8192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E6500"/>
                </a:solidFill>
              </a:rPr>
              <a:t>a&gt;P</a:t>
            </a:r>
            <a:r>
              <a:rPr lang="en-US" sz="2400" b="1" dirty="0"/>
              <a:t> +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2DA48D"/>
                </a:solidFill>
              </a:rPr>
              <a:t>b </a:t>
            </a:r>
            <a:r>
              <a:rPr lang="en-US" sz="2400" b="1" dirty="0" smtClean="0"/>
              <a:t>+ </a:t>
            </a: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AB</a:t>
            </a:r>
            <a:endParaRPr lang="en-US" sz="2400" b="1" dirty="0">
              <a:solidFill>
                <a:srgbClr val="BFBFB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25280" y="3345384"/>
            <a:ext cx="10134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err="1" smtClean="0"/>
              <a:t>k</a:t>
            </a:r>
            <a:r>
              <a:rPr lang="en-US" sz="2200" b="1" baseline="-25000" dirty="0" err="1" smtClean="0"/>
              <a:t>ligation</a:t>
            </a:r>
            <a:endParaRPr lang="en-US" sz="2200" b="1" baseline="-250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1253120" y="4171162"/>
            <a:ext cx="3249569" cy="2508347"/>
            <a:chOff x="1253120" y="4171162"/>
            <a:chExt cx="3249569" cy="2508347"/>
          </a:xfrm>
        </p:grpSpPr>
        <p:sp>
          <p:nvSpPr>
            <p:cNvPr id="6" name="Rectangle 5"/>
            <p:cNvSpPr/>
            <p:nvPr/>
          </p:nvSpPr>
          <p:spPr>
            <a:xfrm rot="5400000">
              <a:off x="2671411" y="4005148"/>
              <a:ext cx="314304" cy="64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DE" sz="3600" b="1" dirty="0"/>
                <a:t>→</a:t>
              </a:r>
              <a:endParaRPr lang="en-US" sz="36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410596" y="4695625"/>
              <a:ext cx="83934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rgbClr val="FEB98B"/>
                  </a:solidFill>
                </a:rPr>
                <a:t>a-P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72114" y="4226352"/>
              <a:ext cx="16305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 err="1" smtClean="0"/>
                <a:t>k</a:t>
              </a:r>
              <a:r>
                <a:rPr lang="en-US" sz="2200" b="1" baseline="-25000" dirty="0" err="1" smtClean="0"/>
                <a:t>P</a:t>
              </a:r>
              <a:r>
                <a:rPr lang="en-US" sz="2200" b="1" baseline="-25000" dirty="0" smtClean="0"/>
                <a:t>-linearization</a:t>
              </a:r>
              <a:endParaRPr lang="en-US" sz="2200" b="1" baseline="-25000" dirty="0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3120" y="5444265"/>
              <a:ext cx="2742139" cy="1235244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3687401" y="4113703"/>
            <a:ext cx="4828146" cy="267797"/>
            <a:chOff x="3687401" y="4113703"/>
            <a:chExt cx="4828146" cy="267797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690521" y="4146684"/>
              <a:ext cx="0" cy="21594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 flipV="1">
              <a:off x="3687401" y="4362630"/>
              <a:ext cx="4828146" cy="617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 flipV="1">
              <a:off x="8507745" y="4113703"/>
              <a:ext cx="7802" cy="26779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5509869" y="4326166"/>
            <a:ext cx="11785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err="1" smtClean="0"/>
              <a:t>k</a:t>
            </a:r>
            <a:r>
              <a:rPr lang="en-US" sz="2200" b="1" baseline="-25000" dirty="0" err="1" smtClean="0"/>
              <a:t>observed</a:t>
            </a:r>
            <a:endParaRPr lang="en-US" sz="2200" b="1" baseline="-25000" dirty="0"/>
          </a:p>
        </p:txBody>
      </p:sp>
      <p:grpSp>
        <p:nvGrpSpPr>
          <p:cNvPr id="45" name="Group 44"/>
          <p:cNvGrpSpPr/>
          <p:nvPr/>
        </p:nvGrpSpPr>
        <p:grpSpPr>
          <a:xfrm>
            <a:off x="8104609" y="5324905"/>
            <a:ext cx="3374818" cy="965848"/>
            <a:chOff x="8104609" y="5324905"/>
            <a:chExt cx="3374818" cy="965848"/>
          </a:xfrm>
        </p:grpSpPr>
        <p:sp>
          <p:nvSpPr>
            <p:cNvPr id="60" name="Rectangle 59"/>
            <p:cNvSpPr/>
            <p:nvPr/>
          </p:nvSpPr>
          <p:spPr>
            <a:xfrm>
              <a:off x="8104609" y="5381368"/>
              <a:ext cx="3374818" cy="909385"/>
            </a:xfrm>
            <a:prstGeom prst="rect">
              <a:avLst/>
            </a:prstGeom>
            <a:solidFill>
              <a:srgbClr val="555555"/>
            </a:solidFill>
            <a:ln>
              <a:solidFill>
                <a:srgbClr val="5555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104609" y="5324905"/>
              <a:ext cx="15536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chemeClr val="bg1"/>
                  </a:solidFill>
                </a:rPr>
                <a:t>k</a:t>
              </a:r>
              <a:r>
                <a:rPr lang="en-US" sz="2400" b="1" baseline="-25000" dirty="0" err="1" smtClean="0">
                  <a:solidFill>
                    <a:schemeClr val="bg1"/>
                  </a:solidFill>
                </a:rPr>
                <a:t>dissociation</a:t>
              </a:r>
              <a:endParaRPr lang="en-US" sz="2400" b="1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350078" y="5751250"/>
              <a:ext cx="11881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chemeClr val="bg1"/>
                  </a:solidFill>
                </a:rPr>
                <a:t>k</a:t>
              </a:r>
              <a:r>
                <a:rPr lang="en-US" sz="2400" b="1" baseline="-25000" dirty="0" err="1" smtClean="0">
                  <a:solidFill>
                    <a:schemeClr val="bg1"/>
                  </a:solidFill>
                </a:rPr>
                <a:t>complex</a:t>
              </a:r>
              <a:endParaRPr lang="en-US" sz="2400" b="1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619735" y="5609839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&gt;&gt;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0328341" y="5600222"/>
              <a:ext cx="10871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chemeClr val="bg1"/>
                  </a:solidFill>
                </a:rPr>
                <a:t>k</a:t>
              </a:r>
              <a:r>
                <a:rPr lang="en-US" sz="2400" b="1" baseline="-25000" dirty="0" err="1" smtClean="0">
                  <a:solidFill>
                    <a:schemeClr val="bg1"/>
                  </a:solidFill>
                </a:rPr>
                <a:t>ligation</a:t>
              </a:r>
              <a:endParaRPr lang="en-US" sz="2400" b="1" baseline="-25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083078" y="2616307"/>
            <a:ext cx="4947583" cy="1631294"/>
            <a:chOff x="1083078" y="2616307"/>
            <a:chExt cx="4947583" cy="1631294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4"/>
            <a:srcRect l="9973" t="18783" r="9301" b="67660"/>
            <a:stretch/>
          </p:blipFill>
          <p:spPr>
            <a:xfrm>
              <a:off x="1083078" y="2616307"/>
              <a:ext cx="3565122" cy="486185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4076700" y="3345385"/>
              <a:ext cx="110479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 err="1" smtClean="0"/>
                <a:t>k</a:t>
              </a:r>
              <a:r>
                <a:rPr lang="en-US" sz="2200" b="1" baseline="-25000" dirty="0" err="1" smtClean="0"/>
                <a:t>complex</a:t>
              </a:r>
              <a:endParaRPr lang="en-US" sz="2200" b="1" baseline="-250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324745" y="3601270"/>
              <a:ext cx="170591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DE" sz="3600" b="1" dirty="0"/>
                <a:t>→</a:t>
              </a:r>
              <a:r>
                <a:rPr lang="en-US" sz="2400" b="1" dirty="0"/>
                <a:t> </a:t>
              </a:r>
              <a:r>
                <a:rPr lang="en-US" sz="2400" b="1" dirty="0" err="1" smtClean="0">
                  <a:solidFill>
                    <a:srgbClr val="FE6500"/>
                  </a:solidFill>
                </a:rPr>
                <a:t>a</a:t>
              </a:r>
              <a:r>
                <a:rPr lang="en-US" sz="2400" b="1" dirty="0" err="1" smtClean="0">
                  <a:solidFill>
                    <a:srgbClr val="555555"/>
                  </a:solidFill>
                </a:rPr>
                <a:t>.</a:t>
              </a:r>
              <a:r>
                <a:rPr lang="en-US" sz="2400" b="1" dirty="0" err="1" smtClean="0">
                  <a:solidFill>
                    <a:srgbClr val="2CA18A"/>
                  </a:solidFill>
                </a:rPr>
                <a:t>b</a:t>
              </a:r>
              <a:r>
                <a:rPr lang="en-US" sz="2400" b="1" dirty="0" err="1" smtClean="0">
                  <a:solidFill>
                    <a:srgbClr val="555555"/>
                  </a:solidFill>
                </a:rPr>
                <a:t>.</a:t>
              </a:r>
              <a:r>
                <a:rPr lang="en-US" sz="2400" b="1" dirty="0" err="1" smtClean="0">
                  <a:solidFill>
                    <a:srgbClr val="BFBFBF"/>
                  </a:solidFill>
                </a:rPr>
                <a:t>AB</a:t>
              </a:r>
              <a:endParaRPr lang="en-GB" sz="2400" dirty="0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5994336" y="3624691"/>
            <a:ext cx="16642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DE" sz="3600" b="1" dirty="0"/>
              <a:t>→</a:t>
            </a:r>
            <a:r>
              <a:rPr lang="en-US" b="1" dirty="0"/>
              <a:t>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</a:rPr>
              <a:t>ab.</a:t>
            </a:r>
            <a:r>
              <a:rPr lang="en-US" sz="2400" b="1" dirty="0" err="1">
                <a:solidFill>
                  <a:srgbClr val="BFBFBF"/>
                </a:solidFill>
              </a:rPr>
              <a:t>AB</a:t>
            </a:r>
            <a:r>
              <a:rPr lang="en-US" b="1" dirty="0">
                <a:solidFill>
                  <a:srgbClr val="BFBFBF"/>
                </a:solidFill>
              </a:rPr>
              <a:t> </a:t>
            </a:r>
            <a:endParaRPr lang="en-GB" dirty="0"/>
          </a:p>
        </p:txBody>
      </p:sp>
      <p:grpSp>
        <p:nvGrpSpPr>
          <p:cNvPr id="42" name="Group 41"/>
          <p:cNvGrpSpPr/>
          <p:nvPr/>
        </p:nvGrpSpPr>
        <p:grpSpPr>
          <a:xfrm>
            <a:off x="6933153" y="1271726"/>
            <a:ext cx="5210141" cy="3017535"/>
            <a:chOff x="6960752" y="1249469"/>
            <a:chExt cx="5210141" cy="3017535"/>
          </a:xfrm>
        </p:grpSpPr>
        <p:sp>
          <p:nvSpPr>
            <p:cNvPr id="13" name="TextBox 12"/>
            <p:cNvSpPr txBox="1"/>
            <p:nvPr/>
          </p:nvSpPr>
          <p:spPr>
            <a:xfrm>
              <a:off x="6960752" y="3345384"/>
              <a:ext cx="144142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 err="1" smtClean="0"/>
                <a:t>k</a:t>
              </a:r>
              <a:r>
                <a:rPr lang="en-US" sz="2200" b="1" baseline="-25000" dirty="0" err="1" smtClean="0"/>
                <a:t>dissociation</a:t>
              </a:r>
              <a:endParaRPr lang="en-US" sz="2200" b="1" baseline="-25000" dirty="0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8469795" y="1249469"/>
              <a:ext cx="3701098" cy="2872329"/>
              <a:chOff x="8402172" y="316458"/>
              <a:chExt cx="3701098" cy="2872329"/>
            </a:xfrm>
          </p:grpSpPr>
          <p:sp>
            <p:nvSpPr>
              <p:cNvPr id="30" name="Arc 29"/>
              <p:cNvSpPr>
                <a:spLocks noChangeAspect="1"/>
              </p:cNvSpPr>
              <p:nvPr/>
            </p:nvSpPr>
            <p:spPr>
              <a:xfrm>
                <a:off x="9674882" y="2033486"/>
                <a:ext cx="1010627" cy="1155301"/>
              </a:xfrm>
              <a:prstGeom prst="arc">
                <a:avLst>
                  <a:gd name="adj1" fmla="val 16200000"/>
                  <a:gd name="adj2" fmla="val 185351"/>
                </a:avLst>
              </a:prstGeom>
              <a:ln w="38100"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Arc 40"/>
              <p:cNvSpPr>
                <a:spLocks noChangeAspect="1"/>
              </p:cNvSpPr>
              <p:nvPr/>
            </p:nvSpPr>
            <p:spPr>
              <a:xfrm flipV="1">
                <a:off x="9651451" y="316458"/>
                <a:ext cx="1010627" cy="1155301"/>
              </a:xfrm>
              <a:prstGeom prst="arc">
                <a:avLst>
                  <a:gd name="adj1" fmla="val 16200000"/>
                  <a:gd name="adj2" fmla="val 185351"/>
                </a:avLst>
              </a:prstGeom>
              <a:ln w="38100">
                <a:headEnd type="none"/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4" name="Content Placeholder 3"/>
              <p:cNvPicPr>
                <a:picLocks noChangeAspect="1"/>
              </p:cNvPicPr>
              <p:nvPr/>
            </p:nvPicPr>
            <p:blipFill rotWithShape="1">
              <a:blip r:embed="rId4"/>
              <a:srcRect l="9973" t="25897" r="9301" b="67660"/>
              <a:stretch/>
            </p:blipFill>
            <p:spPr>
              <a:xfrm>
                <a:off x="8402172" y="1801895"/>
                <a:ext cx="3701098" cy="239834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25" name="Content Placeholder 3"/>
              <p:cNvPicPr>
                <a:picLocks noChangeAspect="1"/>
              </p:cNvPicPr>
              <p:nvPr/>
            </p:nvPicPr>
            <p:blipFill rotWithShape="1">
              <a:blip r:embed="rId4"/>
              <a:srcRect l="9973" t="18551" r="9301" b="74134"/>
              <a:stretch/>
            </p:blipFill>
            <p:spPr>
              <a:xfrm>
                <a:off x="8402172" y="1442500"/>
                <a:ext cx="3701098" cy="272316"/>
              </a:xfrm>
              <a:prstGeom prst="rect">
                <a:avLst/>
              </a:prstGeom>
              <a:ln w="0">
                <a:noFill/>
              </a:ln>
            </p:spPr>
          </p:pic>
        </p:grpSp>
        <p:sp>
          <p:nvSpPr>
            <p:cNvPr id="36" name="Rectangle 35"/>
            <p:cNvSpPr/>
            <p:nvPr/>
          </p:nvSpPr>
          <p:spPr>
            <a:xfrm>
              <a:off x="7522308" y="3620673"/>
              <a:ext cx="185320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DE" sz="3600" b="1" dirty="0"/>
                <a:t>→</a:t>
              </a:r>
              <a:r>
                <a:rPr lang="en-US" b="1" dirty="0"/>
                <a:t> </a:t>
              </a:r>
              <a:r>
                <a:rPr lang="en-US" sz="2400" b="1" dirty="0">
                  <a:solidFill>
                    <a:srgbClr val="7F7F7F"/>
                  </a:solidFill>
                </a:rPr>
                <a:t>ab</a:t>
              </a:r>
              <a:r>
                <a:rPr lang="en-US" sz="2400" b="1" dirty="0"/>
                <a:t> + </a:t>
              </a:r>
              <a:r>
                <a:rPr lang="en-US" sz="2400" b="1" dirty="0">
                  <a:solidFill>
                    <a:srgbClr val="BFBFBF"/>
                  </a:solidFill>
                </a:rPr>
                <a:t>AB</a:t>
              </a:r>
            </a:p>
          </p:txBody>
        </p:sp>
      </p:grpSp>
      <p:sp>
        <p:nvSpPr>
          <p:cNvPr id="39" name="Title 10"/>
          <p:cNvSpPr txBox="1">
            <a:spLocks/>
          </p:cNvSpPr>
          <p:nvPr/>
        </p:nvSpPr>
        <p:spPr>
          <a:xfrm>
            <a:off x="838200" y="185581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Ligation: Alkaline condition and low temperature</a:t>
            </a:r>
            <a:endParaRPr lang="en-GB" sz="4400" dirty="0"/>
          </a:p>
        </p:txBody>
      </p:sp>
      <p:sp>
        <p:nvSpPr>
          <p:cNvPr id="44" name="Title 10"/>
          <p:cNvSpPr txBox="1">
            <a:spLocks/>
          </p:cNvSpPr>
          <p:nvPr/>
        </p:nvSpPr>
        <p:spPr>
          <a:xfrm>
            <a:off x="838200" y="365125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90520" y="85064"/>
            <a:ext cx="12027049" cy="6680498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856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9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7731"/>
            <a:ext cx="4809565" cy="5499231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Chiral selection by Polymerization with 2’,3’- cyclic nucleotides</a:t>
            </a: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541540" y="677730"/>
            <a:ext cx="4809565" cy="5499231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rPr>
              <a:t>Ligation of 2’,3’- cyclic phosphate containing oligonucleotides</a:t>
            </a:r>
            <a:endParaRPr lang="en-GB" dirty="0">
              <a:solidFill>
                <a:schemeClr val="bg2">
                  <a:lumMod val="9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373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24"/>
          <a:stretch/>
        </p:blipFill>
        <p:spPr>
          <a:xfrm>
            <a:off x="1217205" y="1719022"/>
            <a:ext cx="7943882" cy="4564544"/>
          </a:xfrm>
        </p:spPr>
      </p:pic>
      <p:sp>
        <p:nvSpPr>
          <p:cNvPr id="8" name="Title 10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US" dirty="0" smtClean="0"/>
              <a:t>Ligation: Alkaline condition and low temperature</a:t>
            </a:r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0520" y="85064"/>
            <a:ext cx="12027049" cy="6680498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383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10265184" cy="3870138"/>
          </a:xfrm>
        </p:spPr>
      </p:pic>
      <p:sp>
        <p:nvSpPr>
          <p:cNvPr id="5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Ligation: Not </a:t>
            </a:r>
            <a:r>
              <a:rPr lang="en-US" dirty="0" err="1" smtClean="0"/>
              <a:t>Regioselective</a:t>
            </a:r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0520" y="85064"/>
            <a:ext cx="12027049" cy="6680498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651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Ligation: </a:t>
            </a:r>
            <a:r>
              <a:rPr lang="en-US" dirty="0" smtClean="0"/>
              <a:t>But highly Sequence specific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66"/>
          <a:stretch/>
        </p:blipFill>
        <p:spPr>
          <a:xfrm>
            <a:off x="3125971" y="1619592"/>
            <a:ext cx="6411434" cy="5238408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0520" y="85064"/>
            <a:ext cx="12027049" cy="6680498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76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455" y="1690688"/>
            <a:ext cx="4919332" cy="4671422"/>
          </a:xfrm>
        </p:spPr>
      </p:pic>
      <p:sp>
        <p:nvSpPr>
          <p:cNvPr id="6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Ligation: A step toward longer RNA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0520" y="85064"/>
            <a:ext cx="12027049" cy="6680498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895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Ligation: Alternative ligation via Hairpin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2586" y="2663543"/>
            <a:ext cx="3024077" cy="11271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080" y="2663543"/>
            <a:ext cx="5977057" cy="261578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546598" y="4288255"/>
            <a:ext cx="4251566" cy="99106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Under certain conditions Primer a ligates with the Template AB, giving a 27mer </a:t>
            </a:r>
            <a:r>
              <a:rPr lang="en-US" dirty="0" err="1" smtClean="0"/>
              <a:t>aAB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0520" y="85064"/>
            <a:ext cx="12027049" cy="6680498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58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Ligation: Alternative ligation via Hairpin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79" y="1690688"/>
            <a:ext cx="4480562" cy="40520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3879" y="5867400"/>
            <a:ext cx="374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Sutherland and </a:t>
            </a:r>
            <a:r>
              <a:rPr lang="en-US" dirty="0" err="1" smtClean="0"/>
              <a:t>Szostak</a:t>
            </a:r>
            <a:r>
              <a:rPr lang="en-US" dirty="0" smtClean="0"/>
              <a:t> groups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1299"/>
          <a:stretch/>
        </p:blipFill>
        <p:spPr>
          <a:xfrm>
            <a:off x="7104198" y="1690688"/>
            <a:ext cx="1920740" cy="50139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377363" y="5742728"/>
            <a:ext cx="244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Salditt</a:t>
            </a:r>
            <a:r>
              <a:rPr lang="en-US" dirty="0" smtClean="0"/>
              <a:t> et al. Nat Comm.</a:t>
            </a:r>
            <a:endParaRPr lang="en-GB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90520" y="85064"/>
            <a:ext cx="12027049" cy="6680498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029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899978" y="3099820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Ligation chain reaction</a:t>
            </a:r>
            <a:endParaRPr lang="en-US" b="1" dirty="0"/>
          </a:p>
        </p:txBody>
      </p:sp>
      <p:pic>
        <p:nvPicPr>
          <p:cNvPr id="37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956" y="3588637"/>
            <a:ext cx="4018041" cy="254299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8948" y="196722"/>
            <a:ext cx="7420058" cy="18628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5483" y="2747024"/>
            <a:ext cx="4024976" cy="353186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16689" y="6278892"/>
            <a:ext cx="2503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Edeleva</a:t>
            </a:r>
            <a:r>
              <a:rPr lang="en-US" dirty="0" smtClean="0"/>
              <a:t> et al. Chem. Sci. </a:t>
            </a:r>
            <a:endParaRPr lang="en-GB" dirty="0"/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90520" y="85064"/>
            <a:ext cx="12027049" cy="6680498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52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Chirality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20358"/>
            <a:ext cx="6648450" cy="3600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0214" y="2307197"/>
            <a:ext cx="2811198" cy="219710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36321" y="4966919"/>
            <a:ext cx="4891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-apple-system"/>
              </a:rPr>
              <a:t>Roos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-apple-system"/>
              </a:rPr>
              <a:t>, Gregory (2015). </a:t>
            </a:r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-apple-system"/>
              </a:rPr>
              <a:t>Organic Chemistry Concepts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-apple-system"/>
              </a:rPr>
              <a:t> 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3032" y="86061"/>
            <a:ext cx="12091595" cy="6680499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4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Biomolecules are Chiral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Amino acids are 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Nucleotides are D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43032" y="86061"/>
            <a:ext cx="12091595" cy="6680499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57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Biomolecules are Chiral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Amino acids are 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Nucleotides are D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43032" y="86061"/>
            <a:ext cx="12091595" cy="6680499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26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Biomolecules are Chiral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648634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Amino acids are </a:t>
            </a:r>
            <a:r>
              <a:rPr lang="en-US" dirty="0" smtClean="0"/>
              <a:t>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648634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Nucleotides are </a:t>
            </a:r>
            <a:r>
              <a:rPr lang="en-US" dirty="0" smtClean="0"/>
              <a:t>D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581835"/>
            <a:ext cx="994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Chiral molecules are optically active, </a:t>
            </a:r>
            <a:r>
              <a:rPr lang="en-US" sz="2000" dirty="0" err="1" smtClean="0"/>
              <a:t>i.e</a:t>
            </a:r>
            <a:r>
              <a:rPr lang="en-US" sz="2000" dirty="0" smtClean="0"/>
              <a:t> it rotates the plane of the polarized light</a:t>
            </a: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43032" y="86061"/>
            <a:ext cx="12091595" cy="6680499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7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Biomolecules are Chiral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648634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Amino acids are </a:t>
            </a:r>
            <a:r>
              <a:rPr lang="en-US" dirty="0" smtClean="0"/>
              <a:t>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648634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Nucleotides are </a:t>
            </a:r>
            <a:r>
              <a:rPr lang="en-US" dirty="0" smtClean="0"/>
              <a:t>D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581835"/>
            <a:ext cx="994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Chiral molecules are optically active, </a:t>
            </a:r>
            <a:r>
              <a:rPr lang="en-US" sz="2000" dirty="0" err="1" smtClean="0"/>
              <a:t>i.e</a:t>
            </a:r>
            <a:r>
              <a:rPr lang="en-US" sz="2000" dirty="0" smtClean="0"/>
              <a:t> it rotates the plane of the polarized light</a:t>
            </a:r>
            <a:endParaRPr lang="en-GB" sz="2000" dirty="0"/>
          </a:p>
        </p:txBody>
      </p:sp>
      <p:pic>
        <p:nvPicPr>
          <p:cNvPr id="2050" name="Picture 2" descr="https://cdn.kastatic.org/ka-perseus-images/6eba852faceaff0f528ec21dfbdd6bd7f6b3e3f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365406"/>
            <a:ext cx="8662146" cy="270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43032" y="86061"/>
            <a:ext cx="12091595" cy="6680499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80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hiral carbon &amp; chiral drugs | Stereochemistry (article) | Khan Academ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434" y="1243825"/>
            <a:ext cx="8126846" cy="580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smtClean="0"/>
              <a:t>Chiral interactions in biology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43032" y="86061"/>
            <a:ext cx="12091595" cy="6680499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28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</a:t>
            </a:r>
            <a:r>
              <a:rPr lang="en-US" dirty="0" err="1" smtClean="0"/>
              <a:t>Homochirality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Symmetry breaking</a:t>
            </a:r>
          </a:p>
          <a:p>
            <a:pPr lvl="1"/>
            <a:r>
              <a:rPr lang="en-US" dirty="0" smtClean="0"/>
              <a:t>Deterministic </a:t>
            </a:r>
          </a:p>
          <a:p>
            <a:pPr lvl="1"/>
            <a:r>
              <a:rPr lang="en-US" dirty="0" smtClean="0"/>
              <a:t>Stochastic</a:t>
            </a:r>
          </a:p>
          <a:p>
            <a:r>
              <a:rPr lang="en-US" dirty="0" smtClean="0"/>
              <a:t>Chiral amplification</a:t>
            </a:r>
          </a:p>
          <a:p>
            <a:pPr lvl="1"/>
            <a:r>
              <a:rPr lang="en-US" dirty="0" smtClean="0"/>
              <a:t>Asymmetric autocatalysis</a:t>
            </a:r>
          </a:p>
          <a:p>
            <a:pPr lvl="1"/>
            <a:r>
              <a:rPr lang="en-US" dirty="0" smtClean="0"/>
              <a:t>Crystallization</a:t>
            </a:r>
          </a:p>
          <a:p>
            <a:r>
              <a:rPr lang="en-US" dirty="0" smtClean="0"/>
              <a:t>Chiral transmission</a:t>
            </a:r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588" y="671492"/>
            <a:ext cx="10585412" cy="5729307"/>
          </a:xfrm>
          <a:prstGeom prst="rect">
            <a:avLst/>
          </a:prstGeom>
        </p:spPr>
      </p:pic>
      <p:pic>
        <p:nvPicPr>
          <p:cNvPr id="6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2582" y="4345789"/>
            <a:ext cx="3140686" cy="2272238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43032" y="86061"/>
            <a:ext cx="12091595" cy="6680499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35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</Words>
  <Application>Microsoft Office PowerPoint</Application>
  <PresentationFormat>Widescreen</PresentationFormat>
  <Paragraphs>77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-apple-system</vt:lpstr>
      <vt:lpstr>Arial</vt:lpstr>
      <vt:lpstr>Calibri</vt:lpstr>
      <vt:lpstr>Calibri Light</vt:lpstr>
      <vt:lpstr>Cambria Math</vt:lpstr>
      <vt:lpstr>Office Theme</vt:lpstr>
      <vt:lpstr>Chiral selection by Polymerization with 2’,3’- cyclic nucleotides</vt:lpstr>
      <vt:lpstr>Chiral selection by Polymerization with 2’,3’- cyclic nucleotides</vt:lpstr>
      <vt:lpstr>Chirality</vt:lpstr>
      <vt:lpstr>Biomolecules are Chiral</vt:lpstr>
      <vt:lpstr>Biomolecules are Chiral</vt:lpstr>
      <vt:lpstr>Biomolecules are Chiral</vt:lpstr>
      <vt:lpstr>Biomolecules are Chiral</vt:lpstr>
      <vt:lpstr>Chiral interactions in biology</vt:lpstr>
      <vt:lpstr>Origin of Homochirality</vt:lpstr>
      <vt:lpstr>Chiral selection by polymerization</vt:lpstr>
      <vt:lpstr>Analysis by HPLC-MS</vt:lpstr>
      <vt:lpstr>Chiral selection by polymerization</vt:lpstr>
      <vt:lpstr>Chiral selection by polymerization</vt:lpstr>
      <vt:lpstr>Chiral selection by Polymerization with 2’,3’- cyclic nucleotides</vt:lpstr>
      <vt:lpstr>PowerPoint Presentation</vt:lpstr>
      <vt:lpstr>PowerPoint Presentation</vt:lpstr>
      <vt:lpstr>Ligation: Analysis by HPLC and PAGE</vt:lpstr>
      <vt:lpstr>Ligation: Alkaline condition and low temperature</vt:lpstr>
      <vt:lpstr>PowerPoint Presentation</vt:lpstr>
      <vt:lpstr>Ligation: Alkaline condition and low temperature</vt:lpstr>
      <vt:lpstr>Ligation: Not Regioselective</vt:lpstr>
      <vt:lpstr>Ligation: But highly Sequence specific</vt:lpstr>
      <vt:lpstr>Ligation: A step toward longer RNA</vt:lpstr>
      <vt:lpstr>Ligation: Alternative ligation via Hairpin</vt:lpstr>
      <vt:lpstr>Ligation: Alternative ligation via Hairpin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Chiral selection by Polymerization with 2’,3’- cyclic nucleotides</dc:title>
  <dc:creator>Sreekar Wunnava</dc:creator>
  <cp:lastModifiedBy>Sreekar Wunnava</cp:lastModifiedBy>
  <cp:revision>24</cp:revision>
  <dcterms:created xsi:type="dcterms:W3CDTF">2023-12-21T13:17:34Z</dcterms:created>
  <dcterms:modified xsi:type="dcterms:W3CDTF">2023-12-22T11:05:02Z</dcterms:modified>
</cp:coreProperties>
</file>